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2" r:id="rId6"/>
    <p:sldId id="263" r:id="rId7"/>
    <p:sldId id="267" r:id="rId8"/>
    <p:sldId id="265" r:id="rId9"/>
    <p:sldId id="259" r:id="rId10"/>
    <p:sldId id="260" r:id="rId11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403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diagrams/_rels/data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866C9-4A03-4AD4-8E51-2BAE1EB6D17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BEC2E38C-B9EA-4AC4-87C3-18C259F9401A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zręczność</a:t>
          </a:r>
          <a:endParaRPr lang="pl-PL" sz="2100" noProof="0" dirty="0"/>
        </a:p>
      </dgm:t>
    </dgm:pt>
    <dgm:pt modelId="{56633E21-2D4F-4D35-A163-AA05ACDE458F}" type="par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257D8D46-D708-441A-9A94-08C16FB98397}" type="sib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6C7ABDD8-2116-4572-BFF1-942DE135219B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imersja</a:t>
          </a:r>
          <a:endParaRPr lang="pl-PL" sz="2100" noProof="0" dirty="0"/>
        </a:p>
      </dgm:t>
    </dgm:pt>
    <dgm:pt modelId="{616469A4-BE2A-4C29-8A52-AB6BAF651012}" type="par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59BC6248-0FAC-49D0-8357-FB965100BBEE}" type="sib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44509D9E-58EE-4039-82A1-2A79116ACC93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Taktyczne myślenie</a:t>
          </a:r>
          <a:endParaRPr lang="pl-PL" sz="2100" noProof="0" dirty="0"/>
        </a:p>
      </dgm:t>
    </dgm:pt>
    <dgm:pt modelId="{5C426BE0-998E-4D28-8838-1C847BD83830}" type="par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35B7AB1F-21FF-4FAC-BC26-4D944FC0050D}" type="sib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C03091DD-BA19-4EE8-9F08-AD7EFF716E73}" type="pres">
      <dgm:prSet presAssocID="{1AF866C9-4A03-4AD4-8E51-2BAE1EB6D17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2FEF2F4-EAF0-47F3-9F76-69B5E1B4A2E7}" type="pres">
      <dgm:prSet presAssocID="{BEC2E38C-B9EA-4AC4-87C3-18C259F9401A}" presName="compNode" presStyleCnt="0"/>
      <dgm:spPr/>
    </dgm:pt>
    <dgm:pt modelId="{3CAA7A92-187F-49C2-B105-FF9B894315DB}" type="pres">
      <dgm:prSet presAssocID="{BEC2E38C-B9EA-4AC4-87C3-18C259F9401A}" presName="iconBgRect" presStyleLbl="bgShp" presStyleIdx="0" presStyleCnt="3"/>
      <dgm:spPr>
        <a:prstGeom prst="ellipse">
          <a:avLst/>
        </a:prstGeom>
      </dgm:spPr>
    </dgm:pt>
    <dgm:pt modelId="{51AD5D71-EFD2-4F69-975F-3C416F413E35}" type="pres">
      <dgm:prSet presAssocID="{BEC2E38C-B9EA-4AC4-87C3-18C259F9401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99CB529E-B6CC-41A7-BBD1-E88FBFFEAA07}" type="pres">
      <dgm:prSet presAssocID="{BEC2E38C-B9EA-4AC4-87C3-18C259F9401A}" presName="spaceRect" presStyleCnt="0"/>
      <dgm:spPr/>
    </dgm:pt>
    <dgm:pt modelId="{769D8DA1-45EB-48B7-8C33-BC9FFCD40B68}" type="pres">
      <dgm:prSet presAssocID="{BEC2E38C-B9EA-4AC4-87C3-18C259F9401A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FCFDF211-8106-4510-B21D-DAEF60D0F199}" type="pres">
      <dgm:prSet presAssocID="{257D8D46-D708-441A-9A94-08C16FB98397}" presName="sibTrans" presStyleCnt="0"/>
      <dgm:spPr/>
    </dgm:pt>
    <dgm:pt modelId="{052209BC-1A1A-4B33-BBB6-EEF9899920FC}" type="pres">
      <dgm:prSet presAssocID="{6C7ABDD8-2116-4572-BFF1-942DE135219B}" presName="compNode" presStyleCnt="0"/>
      <dgm:spPr/>
    </dgm:pt>
    <dgm:pt modelId="{B6C5F440-C8F6-4028-ADFF-45EC8C387D65}" type="pres">
      <dgm:prSet presAssocID="{6C7ABDD8-2116-4572-BFF1-942DE135219B}" presName="iconBgRect" presStyleLbl="bgShp" presStyleIdx="1" presStyleCnt="3"/>
      <dgm:spPr>
        <a:prstGeom prst="ellipse">
          <a:avLst/>
        </a:prstGeom>
      </dgm:spPr>
    </dgm:pt>
    <dgm:pt modelId="{E871DBE9-A946-4792-BE31-E6EB520345D0}" type="pres">
      <dgm:prSet presAssocID="{6C7ABDD8-2116-4572-BFF1-942DE135219B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6C1A4751-0E5F-4647-BD09-44046A153420}" type="pres">
      <dgm:prSet presAssocID="{6C7ABDD8-2116-4572-BFF1-942DE135219B}" presName="spaceRect" presStyleCnt="0"/>
      <dgm:spPr/>
    </dgm:pt>
    <dgm:pt modelId="{1388DC24-2362-45B8-A165-B28E94DD9AEB}" type="pres">
      <dgm:prSet presAssocID="{6C7ABDD8-2116-4572-BFF1-942DE135219B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03EC8F60-FE4E-494B-9C4C-89AFB90A4918}" type="pres">
      <dgm:prSet presAssocID="{59BC6248-0FAC-49D0-8357-FB965100BBEE}" presName="sibTrans" presStyleCnt="0"/>
      <dgm:spPr/>
    </dgm:pt>
    <dgm:pt modelId="{41D545CC-BF45-4EC4-8735-22E0D25BD414}" type="pres">
      <dgm:prSet presAssocID="{44509D9E-58EE-4039-82A1-2A79116ACC93}" presName="compNode" presStyleCnt="0"/>
      <dgm:spPr/>
    </dgm:pt>
    <dgm:pt modelId="{AE4B8D37-1516-4369-9BEB-385DF52AAF7F}" type="pres">
      <dgm:prSet presAssocID="{44509D9E-58EE-4039-82A1-2A79116ACC93}" presName="iconBgRect" presStyleLbl="bgShp" presStyleIdx="2" presStyleCnt="3"/>
      <dgm:spPr>
        <a:prstGeom prst="ellipse">
          <a:avLst/>
        </a:prstGeom>
      </dgm:spPr>
    </dgm:pt>
    <dgm:pt modelId="{B7C89332-6116-4524-B7AF-24F9EDAE32AD}" type="pres">
      <dgm:prSet presAssocID="{44509D9E-58EE-4039-82A1-2A79116ACC93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CA9D93FD-EE73-49C0-B312-7F3B032793B7}" type="pres">
      <dgm:prSet presAssocID="{44509D9E-58EE-4039-82A1-2A79116ACC93}" presName="spaceRect" presStyleCnt="0"/>
      <dgm:spPr/>
    </dgm:pt>
    <dgm:pt modelId="{0708B3AD-AF91-44E3-A525-C5DF0FE6D5F0}" type="pres">
      <dgm:prSet presAssocID="{44509D9E-58EE-4039-82A1-2A79116ACC93}" presName="textRect" presStyleLbl="revTx" presStyleIdx="2" presStyleCnt="3" custLinFactNeighborX="-221" custLinFactNeighborY="-39780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E0D91B55-A7CF-4FF4-B08D-DBE20AF8C2FE}" srcId="{1AF866C9-4A03-4AD4-8E51-2BAE1EB6D173}" destId="{44509D9E-58EE-4039-82A1-2A79116ACC93}" srcOrd="2" destOrd="0" parTransId="{5C426BE0-998E-4D28-8838-1C847BD83830}" sibTransId="{35B7AB1F-21FF-4FAC-BC26-4D944FC0050D}"/>
    <dgm:cxn modelId="{052583A7-2288-44F9-A550-F8D4577C14E4}" type="presOf" srcId="{6C7ABDD8-2116-4572-BFF1-942DE135219B}" destId="{1388DC24-2362-45B8-A165-B28E94DD9AEB}" srcOrd="0" destOrd="0" presId="urn:microsoft.com/office/officeart/2018/5/layout/IconLeafLabelList"/>
    <dgm:cxn modelId="{34B04A36-AFEA-4CD1-A11B-8FBE8A73338B}" srcId="{1AF866C9-4A03-4AD4-8E51-2BAE1EB6D173}" destId="{BEC2E38C-B9EA-4AC4-87C3-18C259F9401A}" srcOrd="0" destOrd="0" parTransId="{56633E21-2D4F-4D35-A163-AA05ACDE458F}" sibTransId="{257D8D46-D708-441A-9A94-08C16FB98397}"/>
    <dgm:cxn modelId="{0675954C-3CB5-402E-8880-DDA68CDDB758}" srcId="{1AF866C9-4A03-4AD4-8E51-2BAE1EB6D173}" destId="{6C7ABDD8-2116-4572-BFF1-942DE135219B}" srcOrd="1" destOrd="0" parTransId="{616469A4-BE2A-4C29-8A52-AB6BAF651012}" sibTransId="{59BC6248-0FAC-49D0-8357-FB965100BBEE}"/>
    <dgm:cxn modelId="{55661022-97AD-432F-9176-89B96A42D9D7}" type="presOf" srcId="{44509D9E-58EE-4039-82A1-2A79116ACC93}" destId="{0708B3AD-AF91-44E3-A525-C5DF0FE6D5F0}" srcOrd="0" destOrd="0" presId="urn:microsoft.com/office/officeart/2018/5/layout/IconLeafLabelList"/>
    <dgm:cxn modelId="{565E0D1A-4877-402F-BCFE-01CF000DFA38}" type="presOf" srcId="{BEC2E38C-B9EA-4AC4-87C3-18C259F9401A}" destId="{769D8DA1-45EB-48B7-8C33-BC9FFCD40B68}" srcOrd="0" destOrd="0" presId="urn:microsoft.com/office/officeart/2018/5/layout/IconLeafLabelList"/>
    <dgm:cxn modelId="{BF395453-60D5-4621-A381-4B9BCE586CF3}" type="presOf" srcId="{1AF866C9-4A03-4AD4-8E51-2BAE1EB6D173}" destId="{C03091DD-BA19-4EE8-9F08-AD7EFF716E73}" srcOrd="0" destOrd="0" presId="urn:microsoft.com/office/officeart/2018/5/layout/IconLeafLabelList"/>
    <dgm:cxn modelId="{E292215D-F2B7-4BA5-89B3-06B96020B337}" type="presParOf" srcId="{C03091DD-BA19-4EE8-9F08-AD7EFF716E73}" destId="{72FEF2F4-EAF0-47F3-9F76-69B5E1B4A2E7}" srcOrd="0" destOrd="0" presId="urn:microsoft.com/office/officeart/2018/5/layout/IconLeafLabelList"/>
    <dgm:cxn modelId="{3E4FD147-9D20-480E-8950-8D9B4561D28E}" type="presParOf" srcId="{72FEF2F4-EAF0-47F3-9F76-69B5E1B4A2E7}" destId="{3CAA7A92-187F-49C2-B105-FF9B894315DB}" srcOrd="0" destOrd="0" presId="urn:microsoft.com/office/officeart/2018/5/layout/IconLeafLabelList"/>
    <dgm:cxn modelId="{086E1E5B-964C-4F4C-971B-6C2530942936}" type="presParOf" srcId="{72FEF2F4-EAF0-47F3-9F76-69B5E1B4A2E7}" destId="{51AD5D71-EFD2-4F69-975F-3C416F413E35}" srcOrd="1" destOrd="0" presId="urn:microsoft.com/office/officeart/2018/5/layout/IconLeafLabelList"/>
    <dgm:cxn modelId="{557B9B5D-9C84-4820-BE4F-7C8AC8E908A5}" type="presParOf" srcId="{72FEF2F4-EAF0-47F3-9F76-69B5E1B4A2E7}" destId="{99CB529E-B6CC-41A7-BBD1-E88FBFFEAA07}" srcOrd="2" destOrd="0" presId="urn:microsoft.com/office/officeart/2018/5/layout/IconLeafLabelList"/>
    <dgm:cxn modelId="{C64E993C-F037-4A86-9377-EC77AD617FA7}" type="presParOf" srcId="{72FEF2F4-EAF0-47F3-9F76-69B5E1B4A2E7}" destId="{769D8DA1-45EB-48B7-8C33-BC9FFCD40B68}" srcOrd="3" destOrd="0" presId="urn:microsoft.com/office/officeart/2018/5/layout/IconLeafLabelList"/>
    <dgm:cxn modelId="{82AF9968-5993-48BD-AADB-096CF2E81B7B}" type="presParOf" srcId="{C03091DD-BA19-4EE8-9F08-AD7EFF716E73}" destId="{FCFDF211-8106-4510-B21D-DAEF60D0F199}" srcOrd="1" destOrd="0" presId="urn:microsoft.com/office/officeart/2018/5/layout/IconLeafLabelList"/>
    <dgm:cxn modelId="{2C3D97E2-2845-48F4-A9AF-0F57CBA88622}" type="presParOf" srcId="{C03091DD-BA19-4EE8-9F08-AD7EFF716E73}" destId="{052209BC-1A1A-4B33-BBB6-EEF9899920FC}" srcOrd="2" destOrd="0" presId="urn:microsoft.com/office/officeart/2018/5/layout/IconLeafLabelList"/>
    <dgm:cxn modelId="{C9904B3F-3D5B-408F-A508-E76B04DDDFF2}" type="presParOf" srcId="{052209BC-1A1A-4B33-BBB6-EEF9899920FC}" destId="{B6C5F440-C8F6-4028-ADFF-45EC8C387D65}" srcOrd="0" destOrd="0" presId="urn:microsoft.com/office/officeart/2018/5/layout/IconLeafLabelList"/>
    <dgm:cxn modelId="{F735BC0D-09D6-4C67-BA72-B47F80BC8106}" type="presParOf" srcId="{052209BC-1A1A-4B33-BBB6-EEF9899920FC}" destId="{E871DBE9-A946-4792-BE31-E6EB520345D0}" srcOrd="1" destOrd="0" presId="urn:microsoft.com/office/officeart/2018/5/layout/IconLeafLabelList"/>
    <dgm:cxn modelId="{EF1D2E4B-CA60-413C-BDE1-DF98F30DB02B}" type="presParOf" srcId="{052209BC-1A1A-4B33-BBB6-EEF9899920FC}" destId="{6C1A4751-0E5F-4647-BD09-44046A153420}" srcOrd="2" destOrd="0" presId="urn:microsoft.com/office/officeart/2018/5/layout/IconLeafLabelList"/>
    <dgm:cxn modelId="{B6E16C40-36F8-4A74-A44D-6B2B04DA8206}" type="presParOf" srcId="{052209BC-1A1A-4B33-BBB6-EEF9899920FC}" destId="{1388DC24-2362-45B8-A165-B28E94DD9AEB}" srcOrd="3" destOrd="0" presId="urn:microsoft.com/office/officeart/2018/5/layout/IconLeafLabelList"/>
    <dgm:cxn modelId="{A2B71A07-9EE7-4DB7-A63A-CFE6621D984F}" type="presParOf" srcId="{C03091DD-BA19-4EE8-9F08-AD7EFF716E73}" destId="{03EC8F60-FE4E-494B-9C4C-89AFB90A4918}" srcOrd="3" destOrd="0" presId="urn:microsoft.com/office/officeart/2018/5/layout/IconLeafLabelList"/>
    <dgm:cxn modelId="{B57D0AE0-7831-4380-95F5-FA0DA411C07F}" type="presParOf" srcId="{C03091DD-BA19-4EE8-9F08-AD7EFF716E73}" destId="{41D545CC-BF45-4EC4-8735-22E0D25BD414}" srcOrd="4" destOrd="0" presId="urn:microsoft.com/office/officeart/2018/5/layout/IconLeafLabelList"/>
    <dgm:cxn modelId="{C2D13555-828A-449B-AC2D-7A1FE76368DE}" type="presParOf" srcId="{41D545CC-BF45-4EC4-8735-22E0D25BD414}" destId="{AE4B8D37-1516-4369-9BEB-385DF52AAF7F}" srcOrd="0" destOrd="0" presId="urn:microsoft.com/office/officeart/2018/5/layout/IconLeafLabelList"/>
    <dgm:cxn modelId="{DA6EC3FC-6FC8-4CD9-99D8-2F47E0293ADB}" type="presParOf" srcId="{41D545CC-BF45-4EC4-8735-22E0D25BD414}" destId="{B7C89332-6116-4524-B7AF-24F9EDAE32AD}" srcOrd="1" destOrd="0" presId="urn:microsoft.com/office/officeart/2018/5/layout/IconLeafLabelList"/>
    <dgm:cxn modelId="{C9E47593-4DB7-477A-826C-321BBBAB5433}" type="presParOf" srcId="{41D545CC-BF45-4EC4-8735-22E0D25BD414}" destId="{CA9D93FD-EE73-49C0-B312-7F3B032793B7}" srcOrd="2" destOrd="0" presId="urn:microsoft.com/office/officeart/2018/5/layout/IconLeafLabelList"/>
    <dgm:cxn modelId="{ABB0EF07-754D-4792-B329-142E302B8C00}" type="presParOf" srcId="{41D545CC-BF45-4EC4-8735-22E0D25BD414}" destId="{0708B3AD-AF91-44E3-A525-C5DF0FE6D5F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 rtlCol="0"/>
        <a:lstStyle/>
        <a:p>
          <a:pPr rtl="0"/>
          <a:endParaRPr lang="en-US"/>
        </a:p>
      </dgm:t>
    </dgm:pt>
    <dgm:pt modelId="{AF48E813-4459-4B63-9360-D2CA978144F6}">
      <dgm:prSet phldrT="[Text]"/>
      <dgm:spPr/>
      <dgm:t>
        <a:bodyPr rtlCol="0"/>
        <a:lstStyle/>
        <a:p>
          <a:pPr rtl="0"/>
          <a:r>
            <a:rPr lang="pl-PL" noProof="0" dirty="0" smtClean="0"/>
            <a:t>Dodanie następnych znaczących Polskich bitew do repertuaru gry. </a:t>
          </a:r>
          <a:endParaRPr lang="pl-PL" noProof="0" dirty="0"/>
        </a:p>
      </dgm:t>
    </dgm:pt>
    <dgm:pt modelId="{DB703676-2A02-40C0-8D19-B1740BA13EAF}" type="par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AD34E5BA-C68C-46C7-94AE-AB69E454AEC4}" type="sib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5967A42A-992F-4FDA-A7BF-040A6ACCB03C}">
      <dgm:prSet phldrT="[Text]"/>
      <dgm:spPr/>
      <dgm:t>
        <a:bodyPr rtlCol="0"/>
        <a:lstStyle/>
        <a:p>
          <a:pPr rtl="0"/>
          <a:r>
            <a:rPr lang="pl-PL" noProof="0" dirty="0" smtClean="0"/>
            <a:t>Rozszerzenie rozgrywki o strategiczne planowanie następnego natarcia.</a:t>
          </a:r>
          <a:endParaRPr lang="pl-PL" noProof="0" dirty="0"/>
        </a:p>
      </dgm:t>
    </dgm:pt>
    <dgm:pt modelId="{A03DAD7C-77BC-4D6F-8EC5-F2C93B21D176}" type="par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42ABD298-0EE6-4B76-B809-8A6DA6D143D8}" type="sib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1D4558D-159A-47DE-A94F-521C32D12BF0}" type="pres">
      <dgm:prSet presAssocID="{AF48E813-4459-4B63-9360-D2CA978144F6}" presName="arrow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3DCA436E-A06E-419C-933D-824314FA18DD}" type="pres">
      <dgm:prSet presAssocID="{5967A42A-992F-4FDA-A7BF-040A6ACCB03C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A7A92-187F-49C2-B105-FF9B894315DB}">
      <dsp:nvSpPr>
        <dsp:cNvPr id="0" name=""/>
        <dsp:cNvSpPr/>
      </dsp:nvSpPr>
      <dsp:spPr>
        <a:xfrm>
          <a:off x="614381" y="447612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AD5D71-EFD2-4F69-975F-3C416F413E35}">
      <dsp:nvSpPr>
        <dsp:cNvPr id="0" name=""/>
        <dsp:cNvSpPr/>
      </dsp:nvSpPr>
      <dsp:spPr>
        <a:xfrm>
          <a:off x="987318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D8DA1-45EB-48B7-8C33-BC9FFCD40B68}">
      <dsp:nvSpPr>
        <dsp:cNvPr id="0" name=""/>
        <dsp:cNvSpPr/>
      </dsp:nvSpPr>
      <dsp:spPr>
        <a:xfrm>
          <a:off x="54974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zręczność</a:t>
          </a:r>
          <a:endParaRPr lang="pl-PL" sz="2100" kern="1200" noProof="0" dirty="0"/>
        </a:p>
      </dsp:txBody>
      <dsp:txXfrm>
        <a:off x="54974" y="2742612"/>
        <a:ext cx="2868750" cy="832500"/>
      </dsp:txXfrm>
    </dsp:sp>
    <dsp:sp modelId="{B6C5F440-C8F6-4028-ADFF-45EC8C387D65}">
      <dsp:nvSpPr>
        <dsp:cNvPr id="0" name=""/>
        <dsp:cNvSpPr/>
      </dsp:nvSpPr>
      <dsp:spPr>
        <a:xfrm>
          <a:off x="3985162" y="447612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1DBE9-A946-4792-BE31-E6EB520345D0}">
      <dsp:nvSpPr>
        <dsp:cNvPr id="0" name=""/>
        <dsp:cNvSpPr/>
      </dsp:nvSpPr>
      <dsp:spPr>
        <a:xfrm>
          <a:off x="4358099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8DC24-2362-45B8-A165-B28E94DD9AEB}">
      <dsp:nvSpPr>
        <dsp:cNvPr id="0" name=""/>
        <dsp:cNvSpPr/>
      </dsp:nvSpPr>
      <dsp:spPr>
        <a:xfrm>
          <a:off x="3425756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imersja</a:t>
          </a:r>
          <a:endParaRPr lang="pl-PL" sz="2100" kern="1200" noProof="0" dirty="0"/>
        </a:p>
      </dsp:txBody>
      <dsp:txXfrm>
        <a:off x="3425756" y="2742612"/>
        <a:ext cx="2868750" cy="832500"/>
      </dsp:txXfrm>
    </dsp:sp>
    <dsp:sp modelId="{AE4B8D37-1516-4369-9BEB-385DF52AAF7F}">
      <dsp:nvSpPr>
        <dsp:cNvPr id="0" name=""/>
        <dsp:cNvSpPr/>
      </dsp:nvSpPr>
      <dsp:spPr>
        <a:xfrm>
          <a:off x="7355943" y="44761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89332-6116-4524-B7AF-24F9EDAE32AD}">
      <dsp:nvSpPr>
        <dsp:cNvPr id="0" name=""/>
        <dsp:cNvSpPr/>
      </dsp:nvSpPr>
      <dsp:spPr>
        <a:xfrm>
          <a:off x="7728881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8B3AD-AF91-44E3-A525-C5DF0FE6D5F0}">
      <dsp:nvSpPr>
        <dsp:cNvPr id="0" name=""/>
        <dsp:cNvSpPr/>
      </dsp:nvSpPr>
      <dsp:spPr>
        <a:xfrm>
          <a:off x="6790197" y="2411444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Taktyczne myślenie</a:t>
          </a:r>
          <a:endParaRPr lang="pl-PL" sz="2100" kern="1200" noProof="0" dirty="0"/>
        </a:p>
      </dsp:txBody>
      <dsp:txXfrm>
        <a:off x="6790197" y="2411444"/>
        <a:ext cx="2868750" cy="83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 rot="16200000">
          <a:off x="284" y="2302"/>
          <a:ext cx="3222927" cy="3222927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rtlCol="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600" kern="1200" noProof="0" dirty="0" smtClean="0"/>
            <a:t>Dodanie następnych znaczących Polskich bitew do repertuaru gry. </a:t>
          </a:r>
          <a:endParaRPr lang="pl-PL" sz="1600" kern="1200" noProof="0" dirty="0"/>
        </a:p>
      </dsp:txBody>
      <dsp:txXfrm rot="5400000">
        <a:off x="284" y="808034"/>
        <a:ext cx="2658915" cy="1611463"/>
      </dsp:txXfrm>
    </dsp:sp>
    <dsp:sp modelId="{3DCA436E-A06E-419C-933D-824314FA18DD}">
      <dsp:nvSpPr>
        <dsp:cNvPr id="0" name=""/>
        <dsp:cNvSpPr/>
      </dsp:nvSpPr>
      <dsp:spPr>
        <a:xfrm rot="5400000">
          <a:off x="7026097" y="2302"/>
          <a:ext cx="3222927" cy="3222927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50635"/>
                <a:satOff val="-28901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50635"/>
                <a:satOff val="-28901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rtlCol="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600" kern="1200" noProof="0" dirty="0" smtClean="0"/>
            <a:t>Rozszerzenie rozgrywki o strategiczne planowanie następnego natarcia.</a:t>
          </a:r>
          <a:endParaRPr lang="pl-PL" sz="1600" kern="1200" noProof="0" dirty="0"/>
        </a:p>
      </dsp:txBody>
      <dsp:txXfrm rot="-5400000">
        <a:off x="7590109" y="808034"/>
        <a:ext cx="2658915" cy="16114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A3F3C5B9-4DDB-4107-BEBF-AF4244A16F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59F50259-CB7D-41CB-BEEF-E33816D49A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0C781-9C47-4860-982D-EBFD333B4BE3}" type="datetime1">
              <a:rPr lang="pl-PL" smtClean="0"/>
              <a:t>20.11.2022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42B3CEC-5F0D-482C-8495-55BD1B6C18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D4784B5-EE5C-4C6A-B938-33ADF8E19E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B48C1-F30D-441C-857E-57ABCB96B3B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8232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B8E90-2ECA-4F91-8269-4AF5B47B7C7C}" type="datetime1">
              <a:rPr lang="pl-PL" noProof="0" smtClean="0"/>
              <a:pPr/>
              <a:t>20.11.2022</a:t>
            </a:fld>
            <a:endParaRPr lang="pl-PL" noProof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Edytuj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26A645-BCF2-43A9-AD03-785E63A9B48C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107270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1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65158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96345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35542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7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546027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l-PL" noProof="0" smtClean="0"/>
              <a:t>Kliknij, aby edytować styl wzorca podtytułu</a:t>
            </a:r>
            <a:endParaRPr lang="pl-PL" noProof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535FA12E-A60E-44AB-ABCA-856084227D07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3" name="Łącznik prosty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rostokąt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62FCC5-52B6-4198-ADE8-EA9AD68AB65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BA6E7-5540-49B0-86B1-4CAAE43338E1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873E21-5C66-45F2-95CE-DAA5AD37B1A6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6CC5B-FF06-4778-84DC-016AF084F4E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ostokąt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543A7D-7F67-4637-9C48-BF3164EFF0B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l-PL" noProof="0"/>
              <a:t>Edytuj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2DBB43-4716-444C-81E8-4190923DE6E5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DC7592-CF73-4CAB-8B4E-09F1E83480A9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DE5F72-6A21-47CA-9E37-3DF457329A6D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4AE87C-6FB7-4B4E-9536-0269DDD64E5A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 smtClean="0"/>
              <a:t>Kliknij ikonę, aby dodać obraz</a:t>
            </a:r>
            <a:endParaRPr lang="pl-PL" noProof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E5BF0B-B98A-4DD5-BEF9-882CC4694DF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D5CBF73-2389-448A-A9D3-BC811033414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1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2.png"/><Relationship Id="rId4" Type="http://schemas.microsoft.com/office/2007/relationships/hdphoto" Target="../media/hdphoto4.wdp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Prostokąt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pic>
        <p:nvPicPr>
          <p:cNvPr id="1026" name="Picture 2" descr="Bitwa Warszawska. Prawda zawsze zwycięża - rp.pl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74" y="-7596295"/>
            <a:ext cx="12192000" cy="727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Obraz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8655" y="-1215973"/>
            <a:ext cx="17270833" cy="9211111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23364" y="643467"/>
            <a:ext cx="8731506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pl-PL" sz="6600" b="1" dirty="0" smtClean="0">
                <a:solidFill>
                  <a:schemeClr val="tx1"/>
                </a:solidFill>
              </a:rPr>
              <a:t>1920: TELEGRAFISTA</a:t>
            </a:r>
            <a:endParaRPr lang="pl-PL" sz="6600" b="1" dirty="0">
              <a:solidFill>
                <a:schemeClr val="tx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pl-PL" sz="2800" dirty="0" smtClean="0">
                <a:solidFill>
                  <a:schemeClr val="tx1"/>
                </a:solidFill>
              </a:rPr>
              <a:t>Wczuj się w rolę obrońcy Rzeczpospolitej XX wieku</a:t>
            </a:r>
            <a:endParaRPr lang="pl-PL" sz="2800" dirty="0">
              <a:solidFill>
                <a:schemeClr val="tx1"/>
              </a:solidFill>
            </a:endParaRPr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l-PL" b="1" dirty="0" smtClean="0"/>
              <a:t>Koncept gry</a:t>
            </a:r>
            <a:endParaRPr lang="pl-PL" b="1" dirty="0"/>
          </a:p>
        </p:txBody>
      </p:sp>
      <p:graphicFrame>
        <p:nvGraphicFramePr>
          <p:cNvPr id="5" name="Zawartość — symbol zastępczy 2" descr="Ikona — punktory">
            <a:extLst>
              <a:ext uri="{FF2B5EF4-FFF2-40B4-BE49-F238E27FC236}">
                <a16:creationId xmlns:a16="http://schemas.microsoft.com/office/drawing/2014/main" id="{ACE5AD74-04D5-49BC-88CF-B67398F8B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7537014"/>
              </p:ext>
            </p:extLst>
          </p:nvPr>
        </p:nvGraphicFramePr>
        <p:xfrm>
          <a:off x="1235869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ymbol zastępczy zawartości 2"/>
          <p:cNvSpPr txBox="1">
            <a:spLocks/>
          </p:cNvSpPr>
          <p:nvPr/>
        </p:nvSpPr>
        <p:spPr>
          <a:xfrm>
            <a:off x="1024127" y="1711234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/>
              <a:t>Gra </a:t>
            </a:r>
            <a:r>
              <a:rPr lang="pl-PL" dirty="0" smtClean="0"/>
              <a:t>„1920: Telegrafista</a:t>
            </a:r>
            <a:r>
              <a:rPr lang="pl-PL" dirty="0" smtClean="0"/>
              <a:t>” opiera się na trzech kluczowych elementach: </a:t>
            </a:r>
            <a:endParaRPr lang="pl-PL" dirty="0"/>
          </a:p>
        </p:txBody>
      </p:sp>
      <p:sp>
        <p:nvSpPr>
          <p:cNvPr id="6" name="Symbol zastępczy zawartości 2"/>
          <p:cNvSpPr txBox="1">
            <a:spLocks/>
          </p:cNvSpPr>
          <p:nvPr/>
        </p:nvSpPr>
        <p:spPr>
          <a:xfrm>
            <a:off x="1166200" y="5529943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Błyskawiczna reakcja na wydarzenia</a:t>
            </a:r>
            <a:endParaRPr lang="pl-PL" sz="2000" dirty="0"/>
          </a:p>
        </p:txBody>
      </p:sp>
      <p:sp>
        <p:nvSpPr>
          <p:cNvPr id="7" name="Symbol zastępczy zawartości 2"/>
          <p:cNvSpPr txBox="1">
            <a:spLocks/>
          </p:cNvSpPr>
          <p:nvPr/>
        </p:nvSpPr>
        <p:spPr>
          <a:xfrm>
            <a:off x="4568080" y="5529942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Wczucie w rolę Polskiego patrioty</a:t>
            </a:r>
            <a:endParaRPr lang="pl-PL" sz="2000" dirty="0"/>
          </a:p>
        </p:txBody>
      </p:sp>
      <p:sp>
        <p:nvSpPr>
          <p:cNvPr id="8" name="Symbol zastępczy zawartości 2"/>
          <p:cNvSpPr txBox="1">
            <a:spLocks/>
          </p:cNvSpPr>
          <p:nvPr/>
        </p:nvSpPr>
        <p:spPr>
          <a:xfrm>
            <a:off x="7866329" y="5573367"/>
            <a:ext cx="3301544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Działanie wyprzedzająco i mądrzej niż przeciwnik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110258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motyw </a:t>
            </a:r>
            <a:r>
              <a:rPr lang="pl-PL" dirty="0"/>
              <a:t>radiotelegrafu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024128" y="2286000"/>
            <a:ext cx="6361507" cy="4023360"/>
          </a:xfrm>
        </p:spPr>
        <p:txBody>
          <a:bodyPr>
            <a:normAutofit fontScale="92500"/>
          </a:bodyPr>
          <a:lstStyle/>
          <a:p>
            <a:r>
              <a:rPr lang="pl-PL" dirty="0" smtClean="0"/>
              <a:t>Pierwszym telegrafem w Polsce była linia telegraficzna </a:t>
            </a:r>
            <a:r>
              <a:rPr lang="pl-PL" dirty="0"/>
              <a:t>związana z Koleją </a:t>
            </a:r>
            <a:r>
              <a:rPr lang="pl-PL" dirty="0" smtClean="0"/>
              <a:t>Warszawsko-Wiedeńską, powstała w 1852r. O rozwoju </a:t>
            </a:r>
            <a:r>
              <a:rPr lang="pl-PL" dirty="0"/>
              <a:t>łączności telegraficznej w Polsce decydowały mocarstwa zaborcze, które </a:t>
            </a:r>
            <a:r>
              <a:rPr lang="pl-PL" dirty="0" smtClean="0"/>
              <a:t>celowo </a:t>
            </a:r>
            <a:r>
              <a:rPr lang="pl-PL" dirty="0"/>
              <a:t>blokowały postęp techniczny i </a:t>
            </a:r>
            <a:r>
              <a:rPr lang="pl-PL" dirty="0" smtClean="0"/>
              <a:t>gospodarczy. Dlatego już w 1918r. powołano Państwową Wytwórnię </a:t>
            </a:r>
            <a:r>
              <a:rPr lang="pl-PL" dirty="0"/>
              <a:t>Aparatów Telegraficznych i </a:t>
            </a:r>
            <a:r>
              <a:rPr lang="pl-PL" dirty="0" smtClean="0"/>
              <a:t>Telefonicznych.</a:t>
            </a:r>
          </a:p>
          <a:p>
            <a:r>
              <a:rPr lang="pl-PL" dirty="0" smtClean="0"/>
              <a:t>Akcja gry </a:t>
            </a:r>
            <a:r>
              <a:rPr lang="pl-PL" dirty="0" smtClean="0"/>
              <a:t>„1920: Telegrafista</a:t>
            </a:r>
            <a:r>
              <a:rPr lang="pl-PL" dirty="0" smtClean="0"/>
              <a:t>” dzieje się dwa lata później, gdzie wykorzystując radiostację wojsko Polskie uniemożliwiało 4. armii sowieckiej odbieranie rozkazów. Nasza produkcja podkreśla sposób, w jaki „ograne” zostały wojska ZSSR.  </a:t>
            </a: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1" y="2172788"/>
            <a:ext cx="3445649" cy="1716027"/>
          </a:xfrm>
          <a:prstGeom prst="rect">
            <a:avLst/>
          </a:prstGeo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2" y="2196955"/>
            <a:ext cx="3445649" cy="1716027"/>
          </a:xfrm>
          <a:prstGeom prst="rect">
            <a:avLst/>
          </a:prstGeom>
        </p:spPr>
      </p:pic>
      <p:sp>
        <p:nvSpPr>
          <p:cNvPr id="7" name="pole tekstowe 6"/>
          <p:cNvSpPr txBox="1"/>
          <p:nvPr/>
        </p:nvSpPr>
        <p:spPr>
          <a:xfrm>
            <a:off x="7954575" y="3937149"/>
            <a:ext cx="2987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600" dirty="0" smtClean="0"/>
              <a:t>Tak prezentuje się telegraf w grze</a:t>
            </a:r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724791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/>
          <p:cNvPicPr>
            <a:picLocks noChangeAspect="1"/>
          </p:cNvPicPr>
          <p:nvPr/>
        </p:nvPicPr>
        <p:blipFill rotWithShape="1">
          <a:blip r:embed="rId2"/>
          <a:srcRect b="28719"/>
          <a:stretch/>
        </p:blipFill>
        <p:spPr>
          <a:xfrm>
            <a:off x="0" y="0"/>
            <a:ext cx="12157321" cy="4866640"/>
          </a:xfrm>
          <a:prstGeom prst="rect">
            <a:avLst/>
          </a:prstGeom>
        </p:spPr>
      </p:pic>
      <p:sp>
        <p:nvSpPr>
          <p:cNvPr id="4" name="Tytuł 3"/>
          <p:cNvSpPr>
            <a:spLocks noGrp="1"/>
          </p:cNvSpPr>
          <p:nvPr>
            <p:ph type="title"/>
          </p:nvPr>
        </p:nvSpPr>
        <p:spPr>
          <a:xfrm>
            <a:off x="457200" y="5112538"/>
            <a:ext cx="7772400" cy="1463040"/>
          </a:xfrm>
        </p:spPr>
        <p:txBody>
          <a:bodyPr/>
          <a:lstStyle/>
          <a:p>
            <a:r>
              <a:rPr lang="pl-PL" dirty="0" smtClean="0"/>
              <a:t>Pokój telegrafisty</a:t>
            </a:r>
            <a:endParaRPr lang="pl-PL" dirty="0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half" idx="2"/>
          </p:nvPr>
        </p:nvSpPr>
        <p:spPr>
          <a:xfrm>
            <a:off x="8610600" y="5112538"/>
            <a:ext cx="3200400" cy="1463040"/>
          </a:xfrm>
        </p:spPr>
        <p:txBody>
          <a:bodyPr/>
          <a:lstStyle/>
          <a:p>
            <a:r>
              <a:rPr lang="pl-PL" dirty="0" smtClean="0"/>
              <a:t>Tak gracz widzi go podczas rozgrywki.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96881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aspekt rytmiczny</a:t>
            </a:r>
            <a:endParaRPr lang="pl-PL" dirty="0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pl-PL" dirty="0" smtClean="0"/>
              <a:t>Elementem, który porywa, a nawet wciąga graczy do gry, jest rytmiczna muzyka marszowa. </a:t>
            </a:r>
            <a:endParaRPr lang="pl-PL" dirty="0"/>
          </a:p>
          <a:p>
            <a:r>
              <a:rPr lang="pl-PL" dirty="0" smtClean="0"/>
              <a:t>Podążając jej rytmem wystukują kolejne wiadomości na front. Są to kolejne linijki Księgi Rodzaju, jak komunikaty zagłuszające które wysyłali walczący o Warszawę.</a:t>
            </a:r>
          </a:p>
          <a:p>
            <a:r>
              <a:rPr lang="pl-PL" dirty="0" smtClean="0"/>
              <a:t>Jeśli graczom uda się nie popełnić zbyt wielu błędów i odpowiednio kierować strumień informacji – uda im się obronić stolicę.</a:t>
            </a:r>
          </a:p>
          <a:p>
            <a:endParaRPr lang="pl-PL" dirty="0" smtClean="0"/>
          </a:p>
        </p:txBody>
      </p:sp>
      <p:pic>
        <p:nvPicPr>
          <p:cNvPr id="2050" name="Picture 2" descr="Orkierstra Wojskowa dla szczecinian, czyli kolęda na żołnierską nutę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9" r="10468"/>
          <a:stretch/>
        </p:blipFill>
        <p:spPr bwMode="auto">
          <a:xfrm>
            <a:off x="6313714" y="2286000"/>
            <a:ext cx="4850674" cy="321965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07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pic>
        <p:nvPicPr>
          <p:cNvPr id="3074" name="Picture 2" descr="Bitwa Warszawska - Fenomen Armii Ochotniczej | Nasza Histori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" y="-47192"/>
            <a:ext cx="12190476" cy="695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pPr rtl="0"/>
            <a:r>
              <a:rPr lang="pl-PL" sz="4800" b="1" dirty="0" smtClean="0">
                <a:solidFill>
                  <a:srgbClr val="FFFFFF"/>
                </a:solidFill>
              </a:rPr>
              <a:t>Rozwój projektu</a:t>
            </a:r>
            <a:endParaRPr lang="pl-PL" sz="4800" b="1" dirty="0">
              <a:solidFill>
                <a:srgbClr val="FFFFFF"/>
              </a:solidFill>
            </a:endParaRPr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Zawartość — symbol zastępczy 4" descr="Grafika SmartArt produktu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7595728"/>
              </p:ext>
            </p:extLst>
          </p:nvPr>
        </p:nvGraphicFramePr>
        <p:xfrm>
          <a:off x="971344" y="2856411"/>
          <a:ext cx="10249309" cy="3227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Obraz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32158" y="2670048"/>
            <a:ext cx="1727679" cy="3595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Symbol zastępczy zawartości 3"/>
          <p:cNvSpPr txBox="1">
            <a:spLocks/>
          </p:cNvSpPr>
          <p:nvPr/>
        </p:nvSpPr>
        <p:spPr>
          <a:xfrm>
            <a:off x="1022604" y="1650626"/>
            <a:ext cx="8311462" cy="788126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/>
              <a:t>Mamy wiele pomysłów na rozwinięcie tego </a:t>
            </a:r>
            <a:r>
              <a:rPr lang="pl-PL" dirty="0" err="1" smtClean="0"/>
              <a:t>dema</a:t>
            </a:r>
            <a:r>
              <a:rPr lang="pl-PL" dirty="0" smtClean="0"/>
              <a:t>. Są to między innymi:</a:t>
            </a:r>
          </a:p>
        </p:txBody>
      </p:sp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126605" cy="1499616"/>
          </a:xfrm>
          <a:prstGeom prst="rect">
            <a:avLst/>
          </a:prstGeom>
        </p:spPr>
        <p:txBody>
          <a:bodyPr lIns="0" tIns="108000" rtlCol="0">
            <a:normAutofit/>
          </a:bodyPr>
          <a:lstStyle/>
          <a:p>
            <a:pPr rtl="0"/>
            <a:r>
              <a:rPr lang="pl-PL" sz="5400" b="1" dirty="0" smtClean="0">
                <a:solidFill>
                  <a:srgbClr val="FFFFFF"/>
                </a:solidFill>
              </a:rPr>
              <a:t>Dziękujemy.</a:t>
            </a:r>
            <a:endParaRPr lang="pl-PL" sz="5400" b="1" dirty="0">
              <a:solidFill>
                <a:srgbClr val="FFFFFF"/>
              </a:solidFill>
            </a:endParaRPr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pl-PL" dirty="0" smtClean="0">
                <a:solidFill>
                  <a:srgbClr val="FFFFFF"/>
                </a:solidFill>
              </a:rPr>
              <a:t>Drużyna </a:t>
            </a:r>
            <a:r>
              <a:rPr lang="pl-PL" dirty="0" err="1" smtClean="0">
                <a:solidFill>
                  <a:srgbClr val="FFFFFF"/>
                </a:solidFill>
              </a:rPr>
              <a:t>Cubepotato</a:t>
            </a:r>
            <a:r>
              <a:rPr lang="pl-PL" dirty="0" smtClean="0">
                <a:solidFill>
                  <a:srgbClr val="FFFFFF"/>
                </a:solidFill>
              </a:rPr>
              <a:t>: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Filip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Jakub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Jan Stokłosa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Mateusz </a:t>
            </a:r>
            <a:r>
              <a:rPr lang="pl-PL" b="1" dirty="0" err="1" smtClean="0">
                <a:solidFill>
                  <a:srgbClr val="FFFFFF"/>
                </a:solidFill>
              </a:rPr>
              <a:t>Kusionowicz</a:t>
            </a:r>
            <a:endParaRPr lang="pl-PL" b="1" dirty="0" smtClean="0">
              <a:solidFill>
                <a:srgbClr val="FFFFFF"/>
              </a:solidFill>
            </a:endParaRPr>
          </a:p>
          <a:p>
            <a:r>
              <a:rPr lang="pl-PL" b="1" dirty="0" smtClean="0">
                <a:solidFill>
                  <a:srgbClr val="FFFFFF"/>
                </a:solidFill>
              </a:rPr>
              <a:t>Damian Śremski</a:t>
            </a:r>
          </a:p>
          <a:p>
            <a:r>
              <a:rPr lang="pl-PL" b="1" smtClean="0">
                <a:solidFill>
                  <a:srgbClr val="FFFFFF"/>
                </a:solidFill>
              </a:rPr>
              <a:t>Emil </a:t>
            </a:r>
            <a:r>
              <a:rPr lang="pl-PL" b="1" smtClean="0">
                <a:solidFill>
                  <a:srgbClr val="FFFFFF"/>
                </a:solidFill>
              </a:rPr>
              <a:t>Markiewicz</a:t>
            </a:r>
            <a:endParaRPr lang="pl-PL" b="1" dirty="0">
              <a:solidFill>
                <a:srgbClr val="FFFFFF"/>
              </a:solidFill>
            </a:endParaRPr>
          </a:p>
          <a:p>
            <a:pPr marL="0" indent="0" rtl="0">
              <a:buNone/>
            </a:pP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5" name="Obraz 4" descr="Znak otwarcia restauracji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8548" y="10"/>
            <a:ext cx="6723452" cy="6857990"/>
          </a:xfrm>
          <a:prstGeom prst="rect">
            <a:avLst/>
          </a:prstGeom>
        </p:spPr>
      </p:pic>
      <p:pic>
        <p:nvPicPr>
          <p:cNvPr id="2050" name="Picture 2" descr="Wojciech Kossak | Salutujący żołnierz, 1934 | Desa Unic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72034" y="-426720"/>
            <a:ext cx="6723453" cy="836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raz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611" y="2252290"/>
            <a:ext cx="374904" cy="37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ny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Projekt Handel detaliczny</Template>
  <TotalTime>0</TotalTime>
  <Words>267</Words>
  <Application>Microsoft Office PowerPoint</Application>
  <PresentationFormat>Panoramiczny</PresentationFormat>
  <Paragraphs>36</Paragraphs>
  <Slides>7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2" baseType="lpstr">
      <vt:lpstr>Calibri</vt:lpstr>
      <vt:lpstr>Tw Cen MT</vt:lpstr>
      <vt:lpstr>Tw Cen MT Condensed</vt:lpstr>
      <vt:lpstr>Wingdings 3</vt:lpstr>
      <vt:lpstr>Integralny</vt:lpstr>
      <vt:lpstr>1920: TELEGRAFISTA</vt:lpstr>
      <vt:lpstr>Koncept gry</vt:lpstr>
      <vt:lpstr>motyw radiotelegrafu</vt:lpstr>
      <vt:lpstr>Pokój telegrafisty</vt:lpstr>
      <vt:lpstr>aspekt rytmiczny</vt:lpstr>
      <vt:lpstr>Rozwój projektu</vt:lpstr>
      <vt:lpstr>Dziękujemy.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2022-11-20T01:00:27Z</dcterms:created>
  <dcterms:modified xsi:type="dcterms:W3CDTF">2022-11-20T09:49:53Z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